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70" r:id="rId5"/>
    <p:sldId id="272" r:id="rId6"/>
    <p:sldId id="271" r:id="rId7"/>
    <p:sldId id="260" r:id="rId8"/>
    <p:sldId id="259" r:id="rId9"/>
    <p:sldId id="261" r:id="rId10"/>
    <p:sldId id="266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B759B-2769-4675-89EE-0A8763A05192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3951C-39EE-47AA-AD2D-431E5D640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17F5F0-885F-405B-8218-2B9BD48DBD86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384B7-C129-426C-A3E9-1549D25D13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46B85D-04F1-4603-A949-6895F2E874D5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EDF07-0F34-4C94-9CB2-746539FE6A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7F9EE4-F3F4-488A-B434-9AD1723A1918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1920D-C286-4E7F-8F2F-5FF086DC3D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EB05D-8AE9-4DCF-A1FD-2A7EFD289A1F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C6AAF-1644-4549-8784-A014D9670C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09628-BBB2-4EFA-9437-C57A355F8FEF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7E26C-9852-4DB0-849C-04847B3AE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020AA8-BD53-41C1-B9E9-75B74F1B8DF6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435D8-ADE5-4517-B399-C9A9D5D2AD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9B6962-9734-48F4-A760-624100F61FDD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DE2AA-09EF-4C03-BEF9-1C196C5583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CC7D8-516E-4B7C-9D96-2C2A0190E091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B0DA8-AA77-444E-A67B-7D5E4071FE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CB0234-A39C-41CE-8459-D663593DF76B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D6987-68DC-43FB-ABA8-5D04E5670C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D53E6-E8FD-4616-993C-59C18394C679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68624-CEFC-4D56-9CC1-01ACF383E8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E013A0-1B78-4B44-8B4B-BDC6E02D63A9}" type="datetimeFigureOut">
              <a:rPr lang="en-US" smtClean="0"/>
              <a:pPr>
                <a:defRPr/>
              </a:pPr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5A0CAA-28B0-4E66-8D14-3B565F8370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wstone@madisoncity.k12.al.us" TargetMode="External"/><Relationship Id="rId2" Type="http://schemas.openxmlformats.org/officeDocument/2006/relationships/hyperlink" Target="mailto:srwarren@madisoncity.k12.al.u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hyperlink" Target="mailto:vcrenshaw@madisoncity.k12.al.u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madison.madisoncity.k12.al.us/" TargetMode="External"/><Relationship Id="rId2" Type="http://schemas.openxmlformats.org/officeDocument/2006/relationships/hyperlink" Target="http://www.madisoncity.k12.al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Jim &amp; Lisa\AppData\Local\Microsoft\Windows\Temporary Internet Files\Content.IE5\T34U30F8\MC90029067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7467600" cy="616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le 1"/>
          <p:cNvSpPr txBox="1">
            <a:spLocks/>
          </p:cNvSpPr>
          <p:nvPr/>
        </p:nvSpPr>
        <p:spPr bwMode="auto">
          <a:xfrm rot="910254">
            <a:off x="3065463" y="782638"/>
            <a:ext cx="6189662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100" b="1" dirty="0">
                <a:latin typeface="Calibri" pitchFamily="34" charset="0"/>
              </a:rPr>
              <a:t>4th grade Curriculum Night</a:t>
            </a:r>
            <a:r>
              <a:rPr lang="en-US" sz="4100" dirty="0">
                <a:latin typeface="Calibri" pitchFamily="34" charset="0"/>
              </a:rPr>
              <a:t/>
            </a:r>
            <a:br>
              <a:rPr lang="en-US" sz="4100" dirty="0">
                <a:latin typeface="Calibri" pitchFamily="34" charset="0"/>
              </a:rPr>
            </a:br>
            <a:endParaRPr lang="en-US" sz="4100" dirty="0">
              <a:latin typeface="Calibri" pitchFamily="34" charset="0"/>
            </a:endParaRPr>
          </a:p>
        </p:txBody>
      </p:sp>
      <p:sp>
        <p:nvSpPr>
          <p:cNvPr id="13315" name="Subtitle 6"/>
          <p:cNvSpPr>
            <a:spLocks noGrp="1"/>
          </p:cNvSpPr>
          <p:nvPr>
            <p:ph type="subTitle" idx="1"/>
          </p:nvPr>
        </p:nvSpPr>
        <p:spPr>
          <a:xfrm>
            <a:off x="4724400" y="5105400"/>
            <a:ext cx="4419600" cy="16002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b="1" dirty="0" smtClean="0">
                <a:solidFill>
                  <a:srgbClr val="FFFFFF"/>
                </a:solidFill>
              </a:rPr>
              <a:t>Ms. Crenshaw, Mr. Stone, &amp; Mrs. Walden</a:t>
            </a:r>
          </a:p>
          <a:p>
            <a:pPr eaLnBrk="1" hangingPunct="1"/>
            <a:r>
              <a:rPr lang="en-US" b="1" dirty="0" smtClean="0">
                <a:solidFill>
                  <a:srgbClr val="FFFFFF"/>
                </a:solidFill>
              </a:rPr>
              <a:t>School Year 2018-2019                          </a:t>
            </a:r>
          </a:p>
          <a:p>
            <a:pPr eaLnBrk="1" hangingPunct="1"/>
            <a:endParaRPr lang="en-US" b="1" dirty="0" smtClean="0">
              <a:solidFill>
                <a:srgbClr val="376092"/>
              </a:solidFill>
            </a:endParaRPr>
          </a:p>
          <a:p>
            <a:pPr eaLnBrk="1" hangingPunct="1"/>
            <a:endParaRPr lang="en-US" b="1" dirty="0" smtClean="0">
              <a:solidFill>
                <a:srgbClr val="3760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Room Parent</a:t>
            </a:r>
            <a:br>
              <a:rPr lang="en-US" smtClean="0"/>
            </a:br>
            <a:r>
              <a:rPr lang="en-US" sz="2400" smtClean="0"/>
              <a:t>It’s not just for Mom anymore!!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Expectations from us . . . </a:t>
            </a:r>
          </a:p>
          <a:p>
            <a:pPr lvl="1"/>
            <a:r>
              <a:rPr lang="en-US" dirty="0" smtClean="0"/>
              <a:t>We would love it if parents would pick up our lunch for us on Fridays! </a:t>
            </a:r>
          </a:p>
          <a:p>
            <a:pPr lvl="1" eaLnBrk="1" hangingPunct="1"/>
            <a:r>
              <a:rPr lang="en-US" dirty="0" smtClean="0"/>
              <a:t>Class party in December and May</a:t>
            </a:r>
            <a:endParaRPr lang="en-US" dirty="0" smtClean="0">
              <a:sym typeface="Wingdings" pitchFamily="2" charset="2"/>
            </a:endParaRP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Make sure there is enough finger food (variety), plates, paper towels, etc.</a:t>
            </a:r>
          </a:p>
          <a:p>
            <a:pPr eaLnBrk="1" hangingPunct="1"/>
            <a:r>
              <a:rPr lang="en-US" dirty="0" smtClean="0"/>
              <a:t>Coordinate with other parents for assistance</a:t>
            </a:r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22531" name="Picture 7" descr="C:\Users\Jim &amp; Lisa\AppData\Local\Microsoft\Windows\Temporary Internet Files\Content.IE5\I37MPJKW\MC90004781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0"/>
            <a:ext cx="17573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8" descr="C:\Users\Jim &amp; Lisa\AppData\Local\Microsoft\Windows\Temporary Internet Files\Content.IE5\I37MPJKW\MC90008902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0" descr="C:\Users\Jim &amp; Lisa\AppData\Local\Microsoft\Windows\Temporary Internet Files\Content.IE5\T34U30F8\MC90043261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5181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Early Dismissal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Make sure you have a copy of how you told us your child will go home, because that is how we will send them.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Listen to the news . . . Better yet . . . Make sure you are signed up for NOTIFYME. Download the MCS App!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 send us an email changing your plans for that particular day, we cannot guarantee that we will see it. These days are usually quite hectic . . . especially in severe weather.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we are in the basement, and you come to check out your child, make sure you sign out with us!!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3555" name="Picture 2" descr="C:\Users\Jim &amp; Lisa\AppData\Local\Microsoft\Windows\Temporary Internet Files\Content.IE5\KA939JYC\MC90033145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56649">
            <a:off x="219785" y="227103"/>
            <a:ext cx="1514356" cy="138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C:\Users\Jim &amp; Lisa\AppData\Local\Microsoft\Windows\Temporary Internet Files\Content.IE5\T34U30F8\MC90010498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37649">
            <a:off x="7345363" y="-31750"/>
            <a:ext cx="1677987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C:\Users\Jim &amp; Lisa\AppData\Local\Microsoft\Windows\Temporary Internet Files\Content.IE5\HB43328B\MC900234009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738456">
            <a:off x="8334699" y="2049760"/>
            <a:ext cx="914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Questions??</a:t>
            </a:r>
            <a:br>
              <a:rPr lang="en-US" dirty="0"/>
            </a:b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Please </a:t>
            </a:r>
            <a:r>
              <a:rPr lang="en-US" u="sng" dirty="0" smtClean="0"/>
              <a:t>contact us by email if you have any concerns or questions throughout the school year. This is the fastest method of communication for everybody. </a:t>
            </a:r>
            <a:r>
              <a:rPr lang="en-US" u="sng" dirty="0" smtClean="0"/>
              <a:t>You can also contact us through </a:t>
            </a:r>
            <a:r>
              <a:rPr lang="en-US" u="sng" dirty="0" err="1" smtClean="0"/>
              <a:t>ClassDoJo</a:t>
            </a:r>
            <a:r>
              <a:rPr lang="en-US" u="sng" dirty="0" smtClean="0"/>
              <a:t>!</a:t>
            </a:r>
            <a:endParaRPr lang="en-US" u="sng" dirty="0" smtClean="0"/>
          </a:p>
          <a:p>
            <a:pPr eaLnBrk="1" hangingPunct="1"/>
            <a:r>
              <a:rPr lang="en-US" dirty="0" smtClean="0">
                <a:hlinkClick r:id="rId2"/>
              </a:rPr>
              <a:t>lwalden@madisoncity.k12.al.us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3"/>
              </a:rPr>
              <a:t>mwstone@madisoncity.k12.al.us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4"/>
              </a:rPr>
              <a:t>vcrenshaw@madisoncity.k12.al.us</a:t>
            </a: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4580" name="Picture 3" descr="C:\Users\Jim &amp; Lisa\AppData\Local\Microsoft\Windows\Temporary Internet Files\Content.IE5\KA939JYC\MC900078711[1].wmf"/>
          <p:cNvPicPr>
            <a:picLocks noChangeAspect="1" noChangeArrowheads="1"/>
          </p:cNvPicPr>
          <p:nvPr/>
        </p:nvPicPr>
        <p:blipFill>
          <a:blip r:embed="rId5">
            <a:lum bright="70000" contrast="-70000"/>
          </a:blip>
          <a:srcRect/>
          <a:stretch>
            <a:fillRect/>
          </a:stretch>
        </p:blipFill>
        <p:spPr bwMode="auto">
          <a:xfrm>
            <a:off x="7086600" y="3124200"/>
            <a:ext cx="17748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We look forward to a </a:t>
            </a:r>
            <a:r>
              <a:rPr lang="en-US" dirty="0" smtClean="0"/>
              <a:t>wonderful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  <a:r>
              <a:rPr lang="en-US" dirty="0" smtClean="0"/>
              <a:t>year full of our students </a:t>
            </a:r>
            <a:r>
              <a:rPr lang="en-US" dirty="0" smtClean="0"/>
              <a:t>working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  <a:r>
              <a:rPr lang="en-US" dirty="0" smtClean="0"/>
              <a:t>together and meeting their new </a:t>
            </a: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challenges </a:t>
            </a:r>
            <a:r>
              <a:rPr lang="en-US" dirty="0" smtClean="0"/>
              <a:t>in fourth grade!</a:t>
            </a:r>
          </a:p>
        </p:txBody>
      </p:sp>
      <p:pic>
        <p:nvPicPr>
          <p:cNvPr id="25602" name="Picture 7" descr="C:\Users\Jim &amp; Lisa\AppData\Local\Microsoft\Windows\Temporary Internet Files\Content.IE5\T34U30F8\MC90005619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525963"/>
            <a:ext cx="3657600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9" descr="C:\Users\Jim &amp; Lisa\AppData\Local\Microsoft\Windows\Temporary Internet Files\Content.IE5\HB43328B\MC90005528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647700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Box 14"/>
          <p:cNvSpPr txBox="1">
            <a:spLocks noChangeArrowheads="1"/>
          </p:cNvSpPr>
          <p:nvPr/>
        </p:nvSpPr>
        <p:spPr bwMode="auto">
          <a:xfrm>
            <a:off x="3048000" y="304800"/>
            <a:ext cx="579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Thank you so much for sharing your child with us in </a:t>
            </a:r>
            <a:r>
              <a:rPr lang="en-US" sz="3200" dirty="0" smtClean="0">
                <a:latin typeface="Calibri" pitchFamily="34" charset="0"/>
              </a:rPr>
              <a:t>2018-2019!!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mtClean="0">
                <a:latin typeface="Maiandra GD" pitchFamily="34" charset="0"/>
              </a:rPr>
              <a:t>WE believe…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dirty="0" smtClean="0">
                <a:latin typeface="Maiandra GD" pitchFamily="34" charset="0"/>
              </a:rPr>
              <a:t>All students can learn!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dirty="0" smtClean="0">
                <a:latin typeface="Maiandra GD" pitchFamily="34" charset="0"/>
              </a:rPr>
              <a:t>EQUITABLE means providing what is best for the individual child.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dirty="0" smtClean="0">
                <a:latin typeface="Maiandra GD" pitchFamily="34" charset="0"/>
              </a:rPr>
              <a:t>Instruction is best delivered through a variety of models based on student needs and ability.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dirty="0" smtClean="0">
                <a:latin typeface="Maiandra GD" pitchFamily="34" charset="0"/>
              </a:rPr>
              <a:t>We increase the likelihood of student success by creating a healthy, insightful circle of influence in which the child can learn…that means home and school.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 dirty="0" smtClean="0">
                <a:latin typeface="Maiandra GD" pitchFamily="34" charset="0"/>
              </a:rPr>
              <a:t>Caring and compassionate relationship development is as critical to student success as content; we love to laugh through learning!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>
              <a:latin typeface="Maiandra GD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600" dirty="0" smtClean="0">
              <a:latin typeface="Maiandra GD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000" dirty="0" smtClean="0"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Websites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hlinkClick r:id="rId2"/>
              </a:rPr>
              <a:t>www.madisoncity.k12.al.us</a:t>
            </a:r>
            <a:endParaRPr lang="en-US" sz="3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Madison City Schools’ website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hlinkClick r:id="rId3"/>
              </a:rPr>
              <a:t>www.westmadison.madisoncity.k12.al.us</a:t>
            </a:r>
            <a:endParaRPr lang="en-US" sz="3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West Madison’s website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PTA – </a:t>
            </a:r>
            <a:r>
              <a:rPr lang="en-US" sz="2600" dirty="0" err="1" smtClean="0"/>
              <a:t>MemberHub</a:t>
            </a: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Class </a:t>
            </a:r>
            <a:r>
              <a:rPr lang="en-US" sz="2600" dirty="0" err="1" smtClean="0"/>
              <a:t>DoJo</a:t>
            </a:r>
            <a:r>
              <a:rPr lang="en-US" sz="2600" dirty="0" smtClean="0"/>
              <a:t> - homeroom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Sign up for </a:t>
            </a:r>
            <a:r>
              <a:rPr lang="en-US" sz="2600" dirty="0" err="1" smtClean="0"/>
              <a:t>NotifyMe</a:t>
            </a:r>
            <a:endParaRPr lang="en-US" sz="26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/>
              <a:t>News, closings, etc.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sz="26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</p:txBody>
      </p:sp>
      <p:pic>
        <p:nvPicPr>
          <p:cNvPr id="15363" name="Picture 3" descr="C:\Users\Jim &amp; Lisa\AppData\Local\Microsoft\Windows\Temporary Internet Files\Content.IE5\I37MPJKW\MC900434609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33400"/>
            <a:ext cx="4206875" cy="621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DoJo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This is our new </a:t>
            </a:r>
            <a:r>
              <a:rPr lang="en-US" sz="2400" dirty="0" smtClean="0"/>
              <a:t>school-wide </a:t>
            </a:r>
            <a:r>
              <a:rPr lang="en-US" sz="2400" dirty="0" smtClean="0"/>
              <a:t>discipline plan.</a:t>
            </a:r>
          </a:p>
          <a:p>
            <a:r>
              <a:rPr lang="en-US" sz="2400" dirty="0" smtClean="0"/>
              <a:t>We are taking the month of August as a learning trial for the students . . . And possibly the teachers </a:t>
            </a:r>
            <a:r>
              <a:rPr lang="en-US" sz="2400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If you have not connected with your HOMEROOM teacher, please do so asap.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The three of us are connected with each other’s classes.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In September we will start using this as a way to determine who has earned Fun Friday. Each student will have to have earned a specified number of points and to NOT have lost a certain number of points as well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We will let you and our students know the required point values the first week of September. 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90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 how does my child earn points and lose them?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b="1" dirty="0" smtClean="0"/>
              <a:t>Positive Points</a:t>
            </a:r>
          </a:p>
          <a:p>
            <a:r>
              <a:rPr lang="en-US" dirty="0" smtClean="0"/>
              <a:t>Great Drill Behavior +2</a:t>
            </a:r>
          </a:p>
          <a:p>
            <a:r>
              <a:rPr lang="en-US" dirty="0" smtClean="0"/>
              <a:t>Hallway Behavior  +1</a:t>
            </a:r>
          </a:p>
          <a:p>
            <a:r>
              <a:rPr lang="en-US" dirty="0" smtClean="0"/>
              <a:t>Helping Others  +1</a:t>
            </a:r>
          </a:p>
          <a:p>
            <a:r>
              <a:rPr lang="en-US" dirty="0" smtClean="0"/>
              <a:t>On Task  +1</a:t>
            </a:r>
          </a:p>
          <a:p>
            <a:r>
              <a:rPr lang="en-US" dirty="0" smtClean="0"/>
              <a:t>Participating  +1</a:t>
            </a:r>
          </a:p>
          <a:p>
            <a:r>
              <a:rPr lang="en-US" dirty="0" smtClean="0"/>
              <a:t>Persistence  +1</a:t>
            </a:r>
          </a:p>
          <a:p>
            <a:r>
              <a:rPr lang="en-US" dirty="0" smtClean="0"/>
              <a:t>Ready to Work  +1</a:t>
            </a:r>
          </a:p>
          <a:p>
            <a:r>
              <a:rPr lang="en-US" dirty="0" smtClean="0"/>
              <a:t>Returned papers  +1</a:t>
            </a:r>
          </a:p>
          <a:p>
            <a:r>
              <a:rPr lang="en-US" dirty="0" smtClean="0"/>
              <a:t>Showed Kindness  +1</a:t>
            </a:r>
          </a:p>
          <a:p>
            <a:r>
              <a:rPr lang="en-US" dirty="0" smtClean="0"/>
              <a:t>Teamwork  +1</a:t>
            </a:r>
          </a:p>
          <a:p>
            <a:r>
              <a:rPr lang="en-US" dirty="0" smtClean="0"/>
              <a:t>Working Hard  +1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b="1" dirty="0" smtClean="0"/>
              <a:t>Needs Work – Loss of Points</a:t>
            </a:r>
          </a:p>
          <a:p>
            <a:r>
              <a:rPr lang="en-US" dirty="0" smtClean="0"/>
              <a:t>Disrespectful -1</a:t>
            </a:r>
          </a:p>
          <a:p>
            <a:r>
              <a:rPr lang="en-US" dirty="0" smtClean="0"/>
              <a:t>Left trash out -1</a:t>
            </a:r>
          </a:p>
          <a:p>
            <a:r>
              <a:rPr lang="en-US" dirty="0" smtClean="0"/>
              <a:t>Moved to Silent Lunch -1</a:t>
            </a:r>
          </a:p>
          <a:p>
            <a:r>
              <a:rPr lang="en-US" dirty="0" smtClean="0"/>
              <a:t>No Name on Paper -1</a:t>
            </a:r>
          </a:p>
          <a:p>
            <a:r>
              <a:rPr lang="en-US" dirty="0" smtClean="0"/>
              <a:t>Not Prepared for Class -1</a:t>
            </a:r>
          </a:p>
          <a:p>
            <a:r>
              <a:rPr lang="en-US" dirty="0" smtClean="0"/>
              <a:t>Off Task -1</a:t>
            </a:r>
          </a:p>
          <a:p>
            <a:r>
              <a:rPr lang="en-US" dirty="0" smtClean="0"/>
              <a:t>Out of Seat at Lunch -1</a:t>
            </a:r>
          </a:p>
          <a:p>
            <a:r>
              <a:rPr lang="en-US" dirty="0" smtClean="0"/>
              <a:t>PE Timeout -1</a:t>
            </a:r>
          </a:p>
          <a:p>
            <a:r>
              <a:rPr lang="en-US" dirty="0" smtClean="0"/>
              <a:t>Playground Issue -1</a:t>
            </a:r>
          </a:p>
          <a:p>
            <a:r>
              <a:rPr lang="en-US" dirty="0" smtClean="0"/>
              <a:t>Talking 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7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 dirty="0"/>
              <a:t>MONDAY, TUESDAY, WEDNESDAY, &amp; </a:t>
            </a:r>
            <a:r>
              <a:rPr lang="en-US" sz="5600" b="1" dirty="0" smtClean="0"/>
              <a:t>FRIDAY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5600" dirty="0"/>
              <a:t>7:45-9:55 - Core 1</a:t>
            </a:r>
          </a:p>
          <a:p>
            <a:pPr marL="0" indent="0">
              <a:buNone/>
            </a:pPr>
            <a:r>
              <a:rPr lang="en-US" sz="5600" dirty="0"/>
              <a:t>    PE @ 8:15-8:55</a:t>
            </a:r>
          </a:p>
          <a:p>
            <a:pPr marL="0" indent="0">
              <a:buNone/>
            </a:pPr>
            <a:r>
              <a:rPr lang="en-US" sz="5600" dirty="0"/>
              <a:t>9:55-11:25 - Core 2</a:t>
            </a:r>
          </a:p>
          <a:p>
            <a:pPr marL="0" indent="0">
              <a:buNone/>
            </a:pPr>
            <a:r>
              <a:rPr lang="en-US" sz="5600" dirty="0"/>
              <a:t>    Spanish - 10:15-10:45  (Crenshaw on Wed, Stone </a:t>
            </a:r>
            <a:r>
              <a:rPr lang="en-US" sz="5600" dirty="0" smtClean="0"/>
              <a:t>  </a:t>
            </a:r>
          </a:p>
          <a:p>
            <a:pPr marL="0" indent="0">
              <a:buNone/>
            </a:pPr>
            <a:r>
              <a:rPr lang="en-US" sz="5600" dirty="0"/>
              <a:t> </a:t>
            </a:r>
            <a:r>
              <a:rPr lang="en-US" sz="5600" dirty="0" smtClean="0"/>
              <a:t>                                                   </a:t>
            </a:r>
            <a:r>
              <a:rPr lang="en-US" sz="5600" dirty="0" smtClean="0"/>
              <a:t>on </a:t>
            </a:r>
            <a:r>
              <a:rPr lang="en-US" sz="5600" dirty="0"/>
              <a:t>Mon, Walden on Tues)</a:t>
            </a:r>
          </a:p>
          <a:p>
            <a:pPr marL="0" indent="0">
              <a:buNone/>
            </a:pPr>
            <a:r>
              <a:rPr lang="en-US" sz="5600" dirty="0"/>
              <a:t>    Art on Friday- Stone @ 10:00-10:35</a:t>
            </a:r>
            <a:r>
              <a:rPr lang="en-US" sz="5600" dirty="0" smtClean="0"/>
              <a:t>;</a:t>
            </a:r>
          </a:p>
          <a:p>
            <a:pPr marL="0" indent="0">
              <a:buNone/>
            </a:pPr>
            <a:r>
              <a:rPr lang="en-US" sz="5600" dirty="0"/>
              <a:t> </a:t>
            </a:r>
            <a:r>
              <a:rPr lang="en-US" sz="5600" dirty="0" smtClean="0"/>
              <a:t>                               </a:t>
            </a:r>
            <a:r>
              <a:rPr lang="en-US" sz="5600" dirty="0" smtClean="0"/>
              <a:t> </a:t>
            </a:r>
            <a:r>
              <a:rPr lang="en-US" sz="5600" dirty="0"/>
              <a:t>Crenshaw @ 10:40-11:15</a:t>
            </a:r>
          </a:p>
          <a:p>
            <a:pPr marL="0" indent="0">
              <a:buNone/>
            </a:pPr>
            <a:r>
              <a:rPr lang="en-US" sz="5600" dirty="0"/>
              <a:t>11:25-1:45 - Core 3</a:t>
            </a:r>
          </a:p>
          <a:p>
            <a:pPr marL="0" indent="0">
              <a:buNone/>
            </a:pPr>
            <a:r>
              <a:rPr lang="en-US" sz="5600" dirty="0"/>
              <a:t>     Lunch @ </a:t>
            </a:r>
            <a:r>
              <a:rPr lang="en-US" sz="5600" dirty="0" smtClean="0"/>
              <a:t>12:20 </a:t>
            </a:r>
            <a:r>
              <a:rPr lang="en-US" sz="5600" dirty="0"/>
              <a:t>Walden, </a:t>
            </a:r>
            <a:r>
              <a:rPr lang="en-US" sz="5600" dirty="0" smtClean="0"/>
              <a:t>12:25 </a:t>
            </a:r>
            <a:r>
              <a:rPr lang="en-US" sz="5600" dirty="0"/>
              <a:t>Crenshaw, </a:t>
            </a:r>
            <a:endParaRPr lang="en-US" sz="5600" dirty="0"/>
          </a:p>
          <a:p>
            <a:pPr marL="0" indent="0">
              <a:buNone/>
            </a:pPr>
            <a:r>
              <a:rPr lang="en-US" sz="5600" dirty="0" smtClean="0"/>
              <a:t>                         12:30 </a:t>
            </a:r>
            <a:r>
              <a:rPr lang="en-US" sz="5600" dirty="0"/>
              <a:t>Stone</a:t>
            </a:r>
          </a:p>
          <a:p>
            <a:pPr marL="0" indent="0">
              <a:buNone/>
            </a:pPr>
            <a:r>
              <a:rPr lang="en-US" sz="5600" dirty="0"/>
              <a:t>     Recess @ </a:t>
            </a:r>
            <a:r>
              <a:rPr lang="en-US" sz="5600" dirty="0" smtClean="0"/>
              <a:t>12:50  </a:t>
            </a:r>
            <a:r>
              <a:rPr lang="en-US" sz="5600" dirty="0"/>
              <a:t>Walden, </a:t>
            </a:r>
            <a:r>
              <a:rPr lang="en-US" sz="5600" dirty="0" smtClean="0"/>
              <a:t>12:55 </a:t>
            </a:r>
            <a:r>
              <a:rPr lang="en-US" sz="5600" dirty="0"/>
              <a:t>Crenshaw, </a:t>
            </a:r>
            <a:endParaRPr lang="en-US" sz="5600" dirty="0" smtClean="0"/>
          </a:p>
          <a:p>
            <a:pPr marL="0" indent="0">
              <a:buNone/>
            </a:pPr>
            <a:r>
              <a:rPr lang="en-US" sz="5600" dirty="0" smtClean="0"/>
              <a:t>                         1:00 </a:t>
            </a:r>
            <a:r>
              <a:rPr lang="en-US" sz="5600" dirty="0"/>
              <a:t>Stone</a:t>
            </a:r>
          </a:p>
          <a:p>
            <a:pPr marL="0" indent="0">
              <a:buNone/>
            </a:pPr>
            <a:r>
              <a:rPr lang="en-US" sz="5600" dirty="0"/>
              <a:t>     Counseling @ </a:t>
            </a:r>
            <a:r>
              <a:rPr lang="en-US" sz="5600" dirty="0" smtClean="0"/>
              <a:t>1:45-2:25</a:t>
            </a:r>
          </a:p>
          <a:p>
            <a:pPr marL="0" indent="0">
              <a:buNone/>
            </a:pPr>
            <a:r>
              <a:rPr lang="en-US" sz="5600" dirty="0"/>
              <a:t> </a:t>
            </a:r>
            <a:r>
              <a:rPr lang="en-US" sz="5600" dirty="0" smtClean="0"/>
              <a:t>                       </a:t>
            </a:r>
            <a:r>
              <a:rPr lang="en-US" sz="5600" dirty="0" smtClean="0"/>
              <a:t> </a:t>
            </a:r>
            <a:r>
              <a:rPr lang="en-US" sz="5600" dirty="0"/>
              <a:t>(Crenshaw on Mon, Stone on Wed)</a:t>
            </a:r>
          </a:p>
          <a:p>
            <a:pPr marL="0" indent="0">
              <a:buNone/>
            </a:pPr>
            <a:r>
              <a:rPr lang="en-US" sz="5600" dirty="0"/>
              <a:t>2:35 </a:t>
            </a:r>
            <a:r>
              <a:rPr lang="en-US" sz="5600" dirty="0" smtClean="0"/>
              <a:t>dismiss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24000"/>
            <a:ext cx="3810000" cy="4724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 dirty="0" smtClean="0"/>
              <a:t>THURSDAY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 smtClean="0"/>
              <a:t>7:45-9:55 </a:t>
            </a:r>
            <a:r>
              <a:rPr lang="en-US" sz="5600" dirty="0"/>
              <a:t>- Core 1</a:t>
            </a:r>
          </a:p>
          <a:p>
            <a:pPr marL="0" indent="0">
              <a:buNone/>
            </a:pPr>
            <a:r>
              <a:rPr lang="en-US" sz="5600" dirty="0"/>
              <a:t>    PE @ 8:15-8:55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 smtClean="0"/>
              <a:t>9:55-12:10 </a:t>
            </a:r>
            <a:r>
              <a:rPr lang="en-US" sz="5600" dirty="0"/>
              <a:t>- Core 2</a:t>
            </a:r>
          </a:p>
          <a:p>
            <a:pPr marL="0" indent="0">
              <a:buNone/>
            </a:pPr>
            <a:r>
              <a:rPr lang="en-US" sz="5600" dirty="0"/>
              <a:t>    Art @ 11:30-12:05 Walden</a:t>
            </a:r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r>
              <a:rPr lang="en-US" sz="5600" dirty="0" smtClean="0"/>
              <a:t>12:10-1:45 </a:t>
            </a:r>
            <a:r>
              <a:rPr lang="en-US" sz="5600" dirty="0"/>
              <a:t>- Core </a:t>
            </a:r>
            <a:r>
              <a:rPr lang="en-US" sz="5600" dirty="0" smtClean="0"/>
              <a:t>3</a:t>
            </a:r>
          </a:p>
          <a:p>
            <a:pPr marL="0" indent="0">
              <a:buNone/>
            </a:pPr>
            <a:r>
              <a:rPr lang="en-US" sz="5600" dirty="0" smtClean="0"/>
              <a:t>       Lunch </a:t>
            </a:r>
            <a:r>
              <a:rPr lang="en-US" sz="5600" dirty="0"/>
              <a:t>@ 12:20 Walden, 12:25 Crenshaw, </a:t>
            </a:r>
          </a:p>
          <a:p>
            <a:pPr marL="0" indent="0">
              <a:buNone/>
            </a:pPr>
            <a:r>
              <a:rPr lang="en-US" sz="5600" dirty="0"/>
              <a:t>                         12:30 Stone</a:t>
            </a:r>
          </a:p>
          <a:p>
            <a:pPr marL="0" indent="0">
              <a:buNone/>
            </a:pPr>
            <a:r>
              <a:rPr lang="en-US" sz="5600" dirty="0"/>
              <a:t>     </a:t>
            </a:r>
            <a:r>
              <a:rPr lang="en-US" sz="5600" dirty="0" smtClean="0"/>
              <a:t>  Recess </a:t>
            </a:r>
            <a:r>
              <a:rPr lang="en-US" sz="5600" dirty="0"/>
              <a:t>@ 12:50  Walden, 12:55 Crenshaw, </a:t>
            </a:r>
          </a:p>
          <a:p>
            <a:pPr marL="0" indent="0">
              <a:buNone/>
            </a:pPr>
            <a:r>
              <a:rPr lang="en-US" sz="5600" dirty="0"/>
              <a:t>                         1:00 </a:t>
            </a:r>
            <a:r>
              <a:rPr lang="en-US" sz="5600" dirty="0" smtClean="0"/>
              <a:t>Stone</a:t>
            </a:r>
          </a:p>
          <a:p>
            <a:pPr marL="0" indent="0">
              <a:buNone/>
            </a:pPr>
            <a:r>
              <a:rPr lang="en-US" sz="5600" dirty="0"/>
              <a:t> </a:t>
            </a:r>
            <a:r>
              <a:rPr lang="en-US" sz="5600" dirty="0" smtClean="0"/>
              <a:t>     Counseling</a:t>
            </a:r>
            <a:r>
              <a:rPr lang="en-US" sz="5600" dirty="0"/>
              <a:t> @ 1:45-2:25 </a:t>
            </a:r>
            <a:r>
              <a:rPr lang="en-US" sz="5600" dirty="0" smtClean="0"/>
              <a:t>Walden</a:t>
            </a:r>
          </a:p>
          <a:p>
            <a:pPr marL="0" indent="0">
              <a:buNone/>
            </a:pPr>
            <a:r>
              <a:rPr lang="en-US" sz="5600" dirty="0" smtClean="0"/>
              <a:t>2:35 dismiss</a:t>
            </a:r>
            <a:endParaRPr lang="en-US" sz="5600" dirty="0"/>
          </a:p>
          <a:p>
            <a:pPr marL="0" indent="0">
              <a:buNone/>
            </a:pPr>
            <a:endParaRPr lang="en-US" sz="5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1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Homework Expectations</a:t>
            </a:r>
            <a:br>
              <a:rPr lang="en-US" dirty="0"/>
            </a:b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Math – daily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Reading – Read 20 minutes every night; Must take two AR tests a week.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PAWPAD –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Student writes down assignments.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Yes, they do have time to write it down at the beginning/end of class.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Forgot it? –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No going back to class for books, materials, or a book bag.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No late work accepted without an excused absence.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Grade will be a zero.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Make up work 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Student is responsible for getting work from the teacher UPON RETURNING TO SCHOOL.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Teachers will get work together for </a:t>
            </a:r>
            <a:r>
              <a:rPr lang="en-US" sz="2000" u="sng" dirty="0" smtClean="0"/>
              <a:t>extended absences </a:t>
            </a:r>
            <a:r>
              <a:rPr lang="en-US" sz="2000" dirty="0" smtClean="0"/>
              <a:t>only.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zero will be the grade if work is not turned in.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Students may not call for </a:t>
            </a:r>
            <a:r>
              <a:rPr lang="en-US" sz="2400" dirty="0" smtClean="0"/>
              <a:t>homework, and parents should not bring it up to the school. Lessons learned at an early age are invaluable!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buFont typeface="Arial" charset="0"/>
              <a:buNone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</p:txBody>
      </p:sp>
      <p:pic>
        <p:nvPicPr>
          <p:cNvPr id="17411" name="Picture 11" descr="C:\Users\Jim &amp; Lisa\AppData\Local\Microsoft\Windows\Temporary Internet Files\Content.IE5\HB43328B\MC90006033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4" descr="C:\Users\Jim &amp; Lisa\AppData\Local\Microsoft\Windows\Temporary Internet Files\Content.IE5\I37MPJKW\MC900060275[1].wmf"/>
          <p:cNvPicPr>
            <a:picLocks noChangeAspect="1" noChangeArrowheads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6661150" y="152400"/>
            <a:ext cx="2482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2333" y="1143000"/>
            <a:ext cx="88392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u="sng" dirty="0" smtClean="0"/>
              <a:t>INOW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Please check your child’s progress frequently; grades are posted in real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PROBLEMS? - Please make sure you contact the office (Mrs. Miller); teachers do not have passwords, pins,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u="sng" dirty="0" smtClean="0"/>
              <a:t>Science/Social Studies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60% Assessments (Chapter Tests, Hands-on Experiments)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40% </a:t>
            </a:r>
            <a:r>
              <a:rPr lang="en-US" sz="2000" dirty="0" smtClean="0"/>
              <a:t>Classwork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u="sng" dirty="0" smtClean="0"/>
              <a:t>Reading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60% Reading Assessments (weekly)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2</a:t>
            </a:r>
            <a:r>
              <a:rPr lang="en-US" sz="2000" dirty="0" smtClean="0"/>
              <a:t>0% Unit Assessments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20% Language Assessments (Grammar, Writing, Homework)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u="sng" dirty="0" smtClean="0"/>
              <a:t>Math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5</a:t>
            </a:r>
            <a:r>
              <a:rPr lang="en-US" sz="2000" dirty="0" smtClean="0"/>
              <a:t>0% Assessments (Chapter tests, weekly tests, quizzes)	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20% Application (performance tasks/project-based)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20% 9 weeks test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10% Timed Tests</a:t>
            </a:r>
            <a:endParaRPr lang="en-US" sz="20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1800" dirty="0" smtClean="0"/>
              <a:t> 	</a:t>
            </a:r>
            <a:r>
              <a:rPr lang="en-US" sz="24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700" dirty="0" smtClean="0"/>
          </a:p>
          <a:p>
            <a:pPr eaLnBrk="1" hangingPunct="1">
              <a:lnSpc>
                <a:spcPct val="80000"/>
              </a:lnSpc>
            </a:pPr>
            <a:endParaRPr lang="en-US" sz="2700" dirty="0" smtClean="0"/>
          </a:p>
        </p:txBody>
      </p:sp>
      <p:pic>
        <p:nvPicPr>
          <p:cNvPr id="18435" name="Picture 2" descr="C:\Users\Jim &amp; Lisa\AppData\Local\Microsoft\Windows\Temporary Internet Files\Content.IE5\HB43328B\MC90043944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77551">
            <a:off x="6985030" y="3551093"/>
            <a:ext cx="1757804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4600" y="381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GRADES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AR Points</a:t>
            </a:r>
            <a:br>
              <a:rPr lang="en-US" dirty="0"/>
            </a:b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How AR goal is determined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Individual AR reading level (STAR test) using a 9 week schedule based on 20 minutes of reading a 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This goal determination chart is on the Renaissance Place website or WMES website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AR is not graded. However, students are required to take an AR test weekly.</a:t>
            </a:r>
          </a:p>
        </p:txBody>
      </p:sp>
      <p:pic>
        <p:nvPicPr>
          <p:cNvPr id="19459" name="Picture 4" descr="C:\Users\Jim &amp; Lisa\AppData\Local\Microsoft\Windows\Temporary Internet Files\Content.IE5\HB43328B\MC90008895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638800"/>
            <a:ext cx="17684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C:\Users\Jim &amp; Lisa\AppData\Local\Microsoft\Windows\Temporary Internet Files\Content.IE5\HB43328B\MC90023244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7350" y="0"/>
            <a:ext cx="36766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 descr="C:\Users\Jim &amp; Lisa\AppData\Local\Microsoft\Windows\Temporary Internet Files\Content.IE5\KA939JYC\MC900390746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0"/>
            <a:ext cx="180340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2058</TotalTime>
  <Words>914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Maiandra GD</vt:lpstr>
      <vt:lpstr>Wingdings</vt:lpstr>
      <vt:lpstr>Twilight</vt:lpstr>
      <vt:lpstr>PowerPoint Presentation</vt:lpstr>
      <vt:lpstr>WE believe…</vt:lpstr>
      <vt:lpstr> Websites </vt:lpstr>
      <vt:lpstr>Class DoJo</vt:lpstr>
      <vt:lpstr>So how does my child earn points and lose them?</vt:lpstr>
      <vt:lpstr>Class Schedule</vt:lpstr>
      <vt:lpstr>Homework Expectations </vt:lpstr>
      <vt:lpstr>  </vt:lpstr>
      <vt:lpstr>AR Points </vt:lpstr>
      <vt:lpstr>Room Parent It’s not just for Mom anymore!!</vt:lpstr>
      <vt:lpstr>Early Dismissal</vt:lpstr>
      <vt:lpstr>Questions??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Curriculum Night</dc:title>
  <dc:creator>Jim &amp; Lisa</dc:creator>
  <cp:lastModifiedBy>E5550</cp:lastModifiedBy>
  <cp:revision>50</cp:revision>
  <dcterms:created xsi:type="dcterms:W3CDTF">2012-07-25T21:01:33Z</dcterms:created>
  <dcterms:modified xsi:type="dcterms:W3CDTF">2018-08-11T15:00:54Z</dcterms:modified>
</cp:coreProperties>
</file>